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1"/>
  </p:notesMasterIdLst>
  <p:sldIdLst>
    <p:sldId id="256" r:id="rId2"/>
    <p:sldId id="257" r:id="rId3"/>
    <p:sldId id="303" r:id="rId4"/>
    <p:sldId id="306" r:id="rId5"/>
    <p:sldId id="302" r:id="rId6"/>
    <p:sldId id="304" r:id="rId7"/>
    <p:sldId id="305" r:id="rId8"/>
    <p:sldId id="308" r:id="rId9"/>
    <p:sldId id="271" r:id="rId10"/>
    <p:sldId id="294" r:id="rId11"/>
    <p:sldId id="295" r:id="rId12"/>
    <p:sldId id="261" r:id="rId13"/>
    <p:sldId id="262" r:id="rId14"/>
    <p:sldId id="293" r:id="rId15"/>
    <p:sldId id="297" r:id="rId16"/>
    <p:sldId id="307" r:id="rId17"/>
    <p:sldId id="310" r:id="rId18"/>
    <p:sldId id="309" r:id="rId19"/>
    <p:sldId id="266" r:id="rId20"/>
  </p:sldIdLst>
  <p:sldSz cx="9144000" cy="6858000" type="screen4x3"/>
  <p:notesSz cx="6858000" cy="9144000"/>
  <p:embeddedFontLst>
    <p:embeddedFont>
      <p:font typeface="Tahoma" panose="020B0604030504040204" pitchFamily="34" charset="0"/>
      <p:regular r:id="rId22"/>
      <p:bold r:id="rId23"/>
    </p:embeddedFont>
    <p:embeddedFont>
      <p:font typeface="Calibri" panose="020F0502020204030204" pitchFamily="34" charset="0"/>
      <p:regular r:id="rId24"/>
      <p:bold r:id="rId25"/>
      <p:italic r:id="rId26"/>
      <p:boldItalic r:id="rId27"/>
    </p:embeddedFont>
    <p:embeddedFont>
      <p:font typeface="Arial Black" panose="020B0A04020102020204" pitchFamily="34" charset="0"/>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826" autoAdjust="0"/>
  </p:normalViewPr>
  <p:slideViewPr>
    <p:cSldViewPr snapToGrid="0">
      <p:cViewPr>
        <p:scale>
          <a:sx n="67" d="100"/>
          <a:sy n="67" d="100"/>
        </p:scale>
        <p:origin x="556" y="48"/>
      </p:cViewPr>
      <p:guideLst/>
    </p:cSldViewPr>
  </p:slideViewPr>
  <p:outlineViewPr>
    <p:cViewPr>
      <p:scale>
        <a:sx n="33" d="100"/>
        <a:sy n="33" d="100"/>
      </p:scale>
      <p:origin x="0" y="-15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8552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Howard Astronomical League</a:t>
            </a:r>
            <a:r>
              <a:rPr lang="en-US" sz="1200" b="0" i="0" u="none" strike="noStrike" cap="none" smtClean="0">
                <a:solidFill>
                  <a:schemeClr val="dk1"/>
                </a:solidFill>
                <a:latin typeface="Calibri"/>
                <a:ea typeface="Calibri"/>
                <a:cs typeface="Calibri"/>
                <a:sym typeface="Calibri"/>
              </a:rPr>
              <a:t>, Oct</a:t>
            </a:r>
            <a:r>
              <a:rPr lang="en-US" sz="1200" b="0" i="0" u="none" strike="noStrike" cap="none" baseline="0" smtClean="0">
                <a:solidFill>
                  <a:schemeClr val="dk1"/>
                </a:solidFill>
                <a:latin typeface="Calibri"/>
                <a:ea typeface="Calibri"/>
                <a:cs typeface="Calibri"/>
                <a:sym typeface="Calibri"/>
              </a:rPr>
              <a:t> 19, 2017</a:t>
            </a:r>
            <a:endParaRPr sz="1200" b="0" i="0" u="none" strike="noStrike" cap="none">
              <a:solidFill>
                <a:schemeClr val="dk1"/>
              </a:solidFill>
              <a:latin typeface="Calibri"/>
              <a:ea typeface="Calibri"/>
              <a:cs typeface="Calibri"/>
              <a:sym typeface="Calibri"/>
            </a:endParaRPr>
          </a:p>
        </p:txBody>
      </p:sp>
      <p:sp>
        <p:nvSpPr>
          <p:cNvPr id="82" name="Shape 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087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995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087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It is my distinct pleasure to introduce Dr. Bindu Rani. She has been a Postdoctoral Fellow at NASA/Goddard Space Flight Center since July 2016, and will continue to hold that post until June 2019. She was also a Postdoctoral Fellow at the Max-Planck-</a:t>
            </a:r>
            <a:r>
              <a:rPr lang="en-US" sz="1200" b="0" i="0" u="none" strike="noStrike" kern="1200" cap="none" dirty="0" err="1" smtClean="0">
                <a:solidFill>
                  <a:schemeClr val="dk1"/>
                </a:solidFill>
                <a:effectLst/>
                <a:latin typeface="Calibri"/>
                <a:ea typeface="Calibri"/>
                <a:cs typeface="Calibri"/>
                <a:sym typeface="Calibri"/>
              </a:rPr>
              <a:t>Institut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für</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Radioastronomie</a:t>
            </a:r>
            <a:r>
              <a:rPr lang="en-US" sz="1200" b="0" i="0" u="none" strike="noStrike" kern="1200" cap="none" dirty="0" smtClean="0">
                <a:solidFill>
                  <a:schemeClr val="dk1"/>
                </a:solidFill>
                <a:effectLst/>
                <a:latin typeface="Calibri"/>
                <a:ea typeface="Calibri"/>
                <a:cs typeface="Calibri"/>
                <a:sym typeface="Calibri"/>
              </a:rPr>
              <a:t> Bonn, Germany from February 2014 to June 2016. She has held visiting scientist and researcher positions at the Korean Very Long Baseline Interferometry Network of the Korea Astronomy and Space Science Institute, and The </a:t>
            </a:r>
            <a:r>
              <a:rPr lang="en-US" sz="1200" b="0" i="0" u="none" strike="noStrike" kern="1200" cap="none" dirty="0" err="1" smtClean="0">
                <a:solidFill>
                  <a:schemeClr val="dk1"/>
                </a:solidFill>
                <a:effectLst/>
                <a:latin typeface="Calibri"/>
                <a:ea typeface="Calibri"/>
                <a:cs typeface="Calibri"/>
                <a:sym typeface="Calibri"/>
              </a:rPr>
              <a:t>Gra</a:t>
            </a:r>
            <a:r>
              <a:rPr lang="en-US" sz="1200" b="0" i="0" u="none" strike="noStrike" kern="1200" cap="none" dirty="0" smtClean="0">
                <a:solidFill>
                  <a:schemeClr val="dk1"/>
                </a:solidFill>
                <a:effectLst/>
                <a:latin typeface="Calibri"/>
                <a:ea typeface="Calibri"/>
                <a:cs typeface="Calibri"/>
                <a:sym typeface="Calibri"/>
              </a:rPr>
              <a:t>-dig-nan Bordeaux Nuclear Research Center in France. Dr. Rani has experience in Gamma-ray, X-ray, optical, and radio astronomy. Her optical observational experience includes use of the 1.04 meter telescope at AIRES, Na-in-</a:t>
            </a:r>
            <a:r>
              <a:rPr lang="en-US" sz="1200" b="0" i="0" u="none" strike="noStrike" kern="1200" cap="none" dirty="0" err="1" smtClean="0">
                <a:solidFill>
                  <a:schemeClr val="dk1"/>
                </a:solidFill>
                <a:effectLst/>
                <a:latin typeface="Calibri"/>
                <a:ea typeface="Calibri"/>
                <a:cs typeface="Calibri"/>
                <a:sym typeface="Calibri"/>
              </a:rPr>
              <a:t>i</a:t>
            </a:r>
            <a:r>
              <a:rPr lang="en-US" sz="1200" b="0" i="0" u="none" strike="noStrike" kern="1200" cap="none" dirty="0" smtClean="0">
                <a:solidFill>
                  <a:schemeClr val="dk1"/>
                </a:solidFill>
                <a:effectLst/>
                <a:latin typeface="Calibri"/>
                <a:ea typeface="Calibri"/>
                <a:cs typeface="Calibri"/>
                <a:sym typeface="Calibri"/>
              </a:rPr>
              <a:t>-</a:t>
            </a:r>
            <a:r>
              <a:rPr lang="en-US" sz="1200" b="0" i="0" u="none" strike="noStrike" kern="1200" cap="none" dirty="0" err="1" smtClean="0">
                <a:solidFill>
                  <a:schemeClr val="dk1"/>
                </a:solidFill>
                <a:effectLst/>
                <a:latin typeface="Calibri"/>
                <a:ea typeface="Calibri"/>
                <a:cs typeface="Calibri"/>
                <a:sym typeface="Calibri"/>
              </a:rPr>
              <a:t>tal</a:t>
            </a:r>
            <a:r>
              <a:rPr lang="en-US" sz="1200" b="0" i="0" u="none" strike="noStrike" kern="1200" cap="none" dirty="0" smtClean="0">
                <a:solidFill>
                  <a:schemeClr val="dk1"/>
                </a:solidFill>
                <a:effectLst/>
                <a:latin typeface="Calibri"/>
                <a:ea typeface="Calibri"/>
                <a:cs typeface="Calibri"/>
                <a:sym typeface="Calibri"/>
              </a:rPr>
              <a:t>, India, and the 1.20 meter telescope at Mount Abu, India. </a:t>
            </a:r>
          </a:p>
          <a:p>
            <a:r>
              <a:rPr lang="en-US" sz="1200" b="0" i="0" u="none" strike="noStrike" kern="1200" cap="none" dirty="0" smtClean="0">
                <a:solidFill>
                  <a:schemeClr val="dk1"/>
                </a:solidFill>
                <a:effectLst/>
                <a:latin typeface="Calibri"/>
                <a:ea typeface="Calibri"/>
                <a:cs typeface="Calibri"/>
                <a:sym typeface="Calibri"/>
              </a:rPr>
              <a:t>Among her many achievements, Dr. Rani was awarded the Otto Hahn Medal for outstanding scientific achievements by the Max Planck Society in 2015. She holds Bachelor and Master of Science degrees from University of Delhi and Da-</a:t>
            </a:r>
            <a:r>
              <a:rPr lang="en-US" sz="1200" b="0" i="0" u="none" strike="noStrike" kern="1200" cap="none" dirty="0" err="1" smtClean="0">
                <a:solidFill>
                  <a:schemeClr val="dk1"/>
                </a:solidFill>
                <a:effectLst/>
                <a:latin typeface="Calibri"/>
                <a:ea typeface="Calibri"/>
                <a:cs typeface="Calibri"/>
                <a:sym typeface="Calibri"/>
              </a:rPr>
              <a:t>yan</a:t>
            </a:r>
            <a:r>
              <a:rPr lang="en-US" sz="1200" b="0" i="0" u="none" strike="noStrike" kern="1200" cap="none" dirty="0" smtClean="0">
                <a:solidFill>
                  <a:schemeClr val="dk1"/>
                </a:solidFill>
                <a:effectLst/>
                <a:latin typeface="Calibri"/>
                <a:ea typeface="Calibri"/>
                <a:cs typeface="Calibri"/>
                <a:sym typeface="Calibri"/>
              </a:rPr>
              <a:t>-and University, respectively, in India. Last, and certainly not least, Dr. Rani completed her </a:t>
            </a:r>
            <a:r>
              <a:rPr lang="en-US" sz="1200" b="0" i="0" u="none" strike="noStrike" kern="1200" cap="none" dirty="0" err="1" smtClean="0">
                <a:solidFill>
                  <a:schemeClr val="dk1"/>
                </a:solidFill>
                <a:effectLst/>
                <a:latin typeface="Calibri"/>
                <a:ea typeface="Calibri"/>
                <a:cs typeface="Calibri"/>
                <a:sym typeface="Calibri"/>
              </a:rPr>
              <a:t>Ph.D</a:t>
            </a:r>
            <a:r>
              <a:rPr lang="en-US" sz="1200" b="0" i="0" u="none" strike="noStrike" kern="1200" cap="none" dirty="0" smtClean="0">
                <a:solidFill>
                  <a:schemeClr val="dk1"/>
                </a:solidFill>
                <a:effectLst/>
                <a:latin typeface="Calibri"/>
                <a:ea typeface="Calibri"/>
                <a:cs typeface="Calibri"/>
                <a:sym typeface="Calibri"/>
              </a:rPr>
              <a:t> at Max-Planck-</a:t>
            </a:r>
            <a:r>
              <a:rPr lang="en-US" sz="1200" b="0" i="0" u="none" strike="noStrike" kern="1200" cap="none" dirty="0" err="1" smtClean="0">
                <a:solidFill>
                  <a:schemeClr val="dk1"/>
                </a:solidFill>
                <a:effectLst/>
                <a:latin typeface="Calibri"/>
                <a:ea typeface="Calibri"/>
                <a:cs typeface="Calibri"/>
                <a:sym typeface="Calibri"/>
              </a:rPr>
              <a:t>Institut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für</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Radioastronomie</a:t>
            </a:r>
            <a:r>
              <a:rPr lang="en-US" sz="1200" b="0" i="0" u="none" strike="noStrike" kern="1200" cap="none" dirty="0" smtClean="0">
                <a:solidFill>
                  <a:schemeClr val="dk1"/>
                </a:solidFill>
                <a:effectLst/>
                <a:latin typeface="Calibri"/>
                <a:ea typeface="Calibri"/>
                <a:cs typeface="Calibri"/>
                <a:sym typeface="Calibri"/>
              </a:rPr>
              <a:t> and University of Köln, both in Germany in 2013.</a:t>
            </a:r>
            <a:endParaRPr lang="en-US" sz="1200" b="0" i="0" u="none" strike="noStrike" kern="1200" cap="none" dirty="0">
              <a:solidFill>
                <a:schemeClr val="dk1"/>
              </a:solidFill>
              <a:effectLst/>
              <a:latin typeface="Calibri"/>
              <a:ea typeface="Calibri"/>
              <a:cs typeface="Calibri"/>
              <a:sym typeface="Calibri"/>
            </a:endParaRP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224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159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341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492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a:solidFill>
                  <a:schemeClr val="lt1"/>
                </a:solidFill>
                <a:latin typeface="Calibri"/>
                <a:ea typeface="Calibri"/>
                <a:cs typeface="Calibri"/>
                <a:sym typeface="Calibri"/>
              </a:rPr>
              <a:t>‹#›</a:t>
            </a:fld>
            <a:endParaRPr lang="en-US" sz="16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pic>
        <p:nvPicPr>
          <p:cNvPr id="27" name="Shape 27" descr="m46m47_hetlage_f.jpg"/>
          <p:cNvPicPr preferRelativeResize="0"/>
          <p:nvPr/>
        </p:nvPicPr>
        <p:blipFill rotWithShape="1">
          <a:blip r:embed="rId2">
            <a:alphaModFix/>
          </a:blip>
          <a:srcRect l="3514" r="4188"/>
          <a:stretch/>
        </p:blipFill>
        <p:spPr>
          <a:xfrm>
            <a:off x="0" y="0"/>
            <a:ext cx="9144000" cy="6858000"/>
          </a:xfrm>
          <a:prstGeom prst="rect">
            <a:avLst/>
          </a:prstGeom>
          <a:noFill/>
          <a:ln>
            <a:noFill/>
          </a:ln>
        </p:spPr>
      </p:pic>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FFFF00"/>
              </a:buClr>
              <a:buFont typeface="Times New Roman"/>
              <a:buNone/>
              <a:defRPr sz="4800" b="0" i="0" u="none" strike="noStrike" cap="none">
                <a:solidFill>
                  <a:srgbClr val="FFFF0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88900" algn="l" rtl="0">
              <a:spcBef>
                <a:spcPts val="800"/>
              </a:spcBef>
              <a:buClr>
                <a:srgbClr val="FFFF00"/>
              </a:buClr>
              <a:buSzPct val="100000"/>
              <a:buFont typeface="Arial"/>
              <a:buChar char="•"/>
              <a:defRPr sz="4000" b="0" i="0" u="none" strike="noStrike" cap="none">
                <a:solidFill>
                  <a:srgbClr val="FFFF00"/>
                </a:solidFill>
                <a:latin typeface="Times New Roman"/>
                <a:ea typeface="Times New Roman"/>
                <a:cs typeface="Times New Roman"/>
                <a:sym typeface="Times New Roman"/>
              </a:defRPr>
            </a:lvl1pPr>
            <a:lvl2pPr marL="742950" marR="0" lvl="1" indent="-57150" algn="l" rtl="0">
              <a:spcBef>
                <a:spcPts val="720"/>
              </a:spcBef>
              <a:buClr>
                <a:srgbClr val="FFFF00"/>
              </a:buClr>
              <a:buSzPct val="100000"/>
              <a:buFont typeface="Arial"/>
              <a:buChar char="–"/>
              <a:defRPr sz="3600" b="0" i="0" u="none" strike="noStrike" cap="none">
                <a:solidFill>
                  <a:srgbClr val="FFFF00"/>
                </a:solidFill>
                <a:latin typeface="Times New Roman"/>
                <a:ea typeface="Times New Roman"/>
                <a:cs typeface="Times New Roman"/>
                <a:sym typeface="Times New Roman"/>
              </a:defRPr>
            </a:lvl2pPr>
            <a:lvl3pPr marL="1143000" marR="0" lvl="2" indent="-25400" algn="l" rtl="0">
              <a:spcBef>
                <a:spcPts val="640"/>
              </a:spcBef>
              <a:buClr>
                <a:srgbClr val="FFFF00"/>
              </a:buClr>
              <a:buSzPct val="100000"/>
              <a:buFont typeface="Arial"/>
              <a:buChar char="•"/>
              <a:defRPr sz="3200" b="0" i="0" u="none" strike="noStrike" cap="none">
                <a:solidFill>
                  <a:srgbClr val="FFFF00"/>
                </a:solidFill>
                <a:latin typeface="Times New Roman"/>
                <a:ea typeface="Times New Roman"/>
                <a:cs typeface="Times New Roman"/>
                <a:sym typeface="Times New Roman"/>
              </a:defRPr>
            </a:lvl3pPr>
            <a:lvl4pPr marL="1600200" marR="0" lvl="3" indent="-50800" algn="l" rtl="0">
              <a:spcBef>
                <a:spcPts val="560"/>
              </a:spcBef>
              <a:buClr>
                <a:srgbClr val="FFFF00"/>
              </a:buClr>
              <a:buSzPct val="100000"/>
              <a:buFont typeface="Arial"/>
              <a:buChar char="–"/>
              <a:defRPr sz="2800" b="0" i="0" u="none" strike="noStrike" cap="none">
                <a:solidFill>
                  <a:srgbClr val="FFFF00"/>
                </a:solidFill>
                <a:latin typeface="Times New Roman"/>
                <a:ea typeface="Times New Roman"/>
                <a:cs typeface="Times New Roman"/>
                <a:sym typeface="Times New Roman"/>
              </a:defRPr>
            </a:lvl4pPr>
            <a:lvl5pPr marL="2057400" marR="0" lvl="4" indent="-76200" algn="l" rtl="0">
              <a:spcBef>
                <a:spcPts val="480"/>
              </a:spcBef>
              <a:buClr>
                <a:srgbClr val="FFFF00"/>
              </a:buClr>
              <a:buSzPct val="100000"/>
              <a:buFont typeface="Arial"/>
              <a:buChar char="»"/>
              <a:defRPr sz="2400" b="0" i="0" u="none" strike="noStrike" cap="none">
                <a:solidFill>
                  <a:srgbClr val="FFFF00"/>
                </a:solidFill>
                <a:latin typeface="Times New Roman"/>
                <a:ea typeface="Times New Roman"/>
                <a:cs typeface="Times New Roman"/>
                <a:sym typeface="Times New Roman"/>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descr="m46m47_hetlage_f.jpg"/>
          <p:cNvPicPr preferRelativeResize="0"/>
          <p:nvPr/>
        </p:nvPicPr>
        <p:blipFill rotWithShape="1">
          <a:blip r:embed="rId3">
            <a:alphaModFix/>
          </a:blip>
          <a:srcRect l="3514" r="4188"/>
          <a:stretch/>
        </p:blipFill>
        <p:spPr>
          <a:xfrm>
            <a:off x="0" y="0"/>
            <a:ext cx="9144000" cy="6858000"/>
          </a:xfrm>
          <a:prstGeom prst="rect">
            <a:avLst/>
          </a:prstGeom>
          <a:noFill/>
          <a:ln>
            <a:noFill/>
          </a:ln>
        </p:spPr>
      </p:pic>
      <p:sp>
        <p:nvSpPr>
          <p:cNvPr id="85" name="Shape 85"/>
          <p:cNvSpPr txBox="1"/>
          <p:nvPr/>
        </p:nvSpPr>
        <p:spPr>
          <a:xfrm>
            <a:off x="1687436" y="457200"/>
            <a:ext cx="5769126" cy="378565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0" b="0" i="0" u="none" strike="noStrike" cap="none" dirty="0">
                <a:solidFill>
                  <a:srgbClr val="FFFF00"/>
                </a:solidFill>
                <a:latin typeface="Times New Roman"/>
                <a:ea typeface="Times New Roman"/>
                <a:cs typeface="Times New Roman"/>
                <a:sym typeface="Times New Roman"/>
              </a:rPr>
              <a:t>Howard </a:t>
            </a:r>
          </a:p>
          <a:p>
            <a:pPr marL="0" marR="0" lvl="0" indent="0" algn="ctr" rtl="0">
              <a:spcBef>
                <a:spcPts val="0"/>
              </a:spcBef>
              <a:buSzPct val="25000"/>
              <a:buNone/>
            </a:pPr>
            <a:r>
              <a:rPr lang="en-US" sz="8000" b="0" i="0" u="none" strike="noStrike" cap="none" dirty="0">
                <a:solidFill>
                  <a:srgbClr val="FFFF00"/>
                </a:solidFill>
                <a:latin typeface="Times New Roman"/>
                <a:ea typeface="Times New Roman"/>
                <a:cs typeface="Times New Roman"/>
                <a:sym typeface="Times New Roman"/>
              </a:rPr>
              <a:t>Astronomical</a:t>
            </a:r>
          </a:p>
          <a:p>
            <a:pPr marL="0" marR="0" lvl="0" indent="0" algn="ctr" rtl="0">
              <a:spcBef>
                <a:spcPts val="0"/>
              </a:spcBef>
              <a:buSzPct val="25000"/>
              <a:buNone/>
            </a:pPr>
            <a:r>
              <a:rPr lang="en-US" sz="8000" b="0" i="0" u="none" strike="noStrike" cap="none" dirty="0">
                <a:solidFill>
                  <a:srgbClr val="FFFF00"/>
                </a:solidFill>
                <a:latin typeface="Times New Roman"/>
                <a:ea typeface="Times New Roman"/>
                <a:cs typeface="Times New Roman"/>
                <a:sym typeface="Times New Roman"/>
              </a:rPr>
              <a:t>League</a:t>
            </a:r>
          </a:p>
        </p:txBody>
      </p:sp>
      <p:sp>
        <p:nvSpPr>
          <p:cNvPr id="86" name="Shape 86"/>
          <p:cNvSpPr txBox="1"/>
          <p:nvPr/>
        </p:nvSpPr>
        <p:spPr>
          <a:xfrm>
            <a:off x="3918692" y="4828846"/>
            <a:ext cx="4384873"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dirty="0" smtClean="0">
                <a:solidFill>
                  <a:srgbClr val="FFFF00"/>
                </a:solidFill>
                <a:latin typeface="Times New Roman"/>
                <a:ea typeface="Times New Roman"/>
                <a:cs typeface="Times New Roman"/>
                <a:sym typeface="Times New Roman"/>
              </a:rPr>
              <a:t>May 17th</a:t>
            </a:r>
            <a:r>
              <a:rPr lang="en-US" sz="3600" b="0" i="0" u="none" strike="noStrike" cap="none" dirty="0" smtClean="0">
                <a:solidFill>
                  <a:srgbClr val="FFFF00"/>
                </a:solidFill>
                <a:latin typeface="Times New Roman"/>
                <a:ea typeface="Times New Roman"/>
                <a:cs typeface="Times New Roman"/>
                <a:sym typeface="Times New Roman"/>
              </a:rPr>
              <a:t>, 2018</a:t>
            </a:r>
            <a:endParaRPr lang="en-US" sz="3600" b="0" i="0" u="none" strike="noStrike" cap="none" dirty="0">
              <a:solidFill>
                <a:srgbClr val="FFFF00"/>
              </a:solidFill>
              <a:latin typeface="Times New Roman"/>
              <a:ea typeface="Times New Roman"/>
              <a:cs typeface="Times New Roman"/>
              <a:sym typeface="Times New Roman"/>
            </a:endParaRPr>
          </a:p>
        </p:txBody>
      </p:sp>
      <p:pic>
        <p:nvPicPr>
          <p:cNvPr id="87" name="Shape 87" descr="HAL10Logo4.png"/>
          <p:cNvPicPr preferRelativeResize="0"/>
          <p:nvPr/>
        </p:nvPicPr>
        <p:blipFill rotWithShape="1">
          <a:blip r:embed="rId4">
            <a:alphaModFix/>
          </a:blip>
          <a:srcRect/>
          <a:stretch/>
        </p:blipFill>
        <p:spPr>
          <a:xfrm>
            <a:off x="0" y="3513405"/>
            <a:ext cx="3344594" cy="3344594"/>
          </a:xfrm>
          <a:prstGeom prst="rect">
            <a:avLst/>
          </a:prstGeom>
          <a:noFill/>
          <a:ln>
            <a:noFill/>
          </a:ln>
        </p:spPr>
      </p:pic>
      <p:sp>
        <p:nvSpPr>
          <p:cNvPr id="88" name="Shape 88"/>
          <p:cNvSpPr/>
          <p:nvPr/>
        </p:nvSpPr>
        <p:spPr>
          <a:xfrm>
            <a:off x="1957388" y="4529137"/>
            <a:ext cx="542925" cy="442912"/>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9" name="Shape 89"/>
          <p:cNvSpPr txBox="1"/>
          <p:nvPr/>
        </p:nvSpPr>
        <p:spPr>
          <a:xfrm>
            <a:off x="1909763" y="4567237"/>
            <a:ext cx="819147"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lt1"/>
                </a:solidFill>
                <a:latin typeface="Arial Black"/>
                <a:ea typeface="Arial Black"/>
                <a:cs typeface="Arial Black"/>
                <a:sym typeface="Arial Black"/>
              </a:rPr>
              <a:t>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955"/>
            <a:ext cx="8229600" cy="1143000"/>
          </a:xfrm>
        </p:spPr>
        <p:txBody>
          <a:bodyPr/>
          <a:lstStyle/>
          <a:p>
            <a:r>
              <a:rPr lang="en-US" sz="4400" dirty="0" smtClean="0">
                <a:latin typeface="Arial" panose="020B0604020202020204" pitchFamily="34" charset="0"/>
                <a:cs typeface="Arial" panose="020B0604020202020204" pitchFamily="34" charset="0"/>
              </a:rPr>
              <a:t>Three Oppositions in 79 Days!</a:t>
            </a:r>
            <a:endParaRPr lang="en-US" sz="4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marL="254000" indent="0">
              <a:buNone/>
            </a:pPr>
            <a:endParaRPr lang="en-US" dirty="0" smtClean="0">
              <a:solidFill>
                <a:schemeClr val="bg1"/>
              </a:solidFill>
              <a:latin typeface="Arial" panose="020B0604020202020204" pitchFamily="34" charset="0"/>
              <a:cs typeface="Arial" panose="020B0604020202020204" pitchFamily="34" charset="0"/>
            </a:endParaRPr>
          </a:p>
          <a:p>
            <a:pPr marL="254000" indent="0" algn="ctr">
              <a:buNone/>
            </a:pPr>
            <a:r>
              <a:rPr lang="en-US" dirty="0" smtClean="0">
                <a:solidFill>
                  <a:schemeClr val="accent1">
                    <a:lumMod val="75000"/>
                  </a:schemeClr>
                </a:solidFill>
                <a:latin typeface="Arial" panose="020B0604020202020204" pitchFamily="34" charset="0"/>
                <a:cs typeface="Arial" panose="020B0604020202020204" pitchFamily="34" charset="0"/>
              </a:rPr>
              <a:t>Jupiter: May 8</a:t>
            </a:r>
            <a:r>
              <a:rPr lang="en-US" baseline="30000" dirty="0" smtClean="0">
                <a:solidFill>
                  <a:schemeClr val="accent1">
                    <a:lumMod val="75000"/>
                  </a:schemeClr>
                </a:solidFill>
                <a:latin typeface="Arial" panose="020B0604020202020204" pitchFamily="34" charset="0"/>
                <a:cs typeface="Arial" panose="020B0604020202020204" pitchFamily="34" charset="0"/>
              </a:rPr>
              <a:t>th</a:t>
            </a:r>
            <a:endParaRPr lang="en-US" dirty="0" smtClean="0">
              <a:solidFill>
                <a:schemeClr val="accent1">
                  <a:lumMod val="75000"/>
                </a:schemeClr>
              </a:solidFill>
              <a:latin typeface="Arial" panose="020B0604020202020204" pitchFamily="34" charset="0"/>
              <a:cs typeface="Arial" panose="020B0604020202020204" pitchFamily="34" charset="0"/>
            </a:endParaRPr>
          </a:p>
          <a:p>
            <a:pPr marL="254000" indent="0" algn="ctr">
              <a:buNone/>
            </a:pPr>
            <a:endParaRPr lang="en-US" dirty="0">
              <a:solidFill>
                <a:schemeClr val="bg1"/>
              </a:solidFill>
              <a:latin typeface="Arial" panose="020B0604020202020204" pitchFamily="34" charset="0"/>
              <a:cs typeface="Arial" panose="020B0604020202020204" pitchFamily="34" charset="0"/>
            </a:endParaRPr>
          </a:p>
          <a:p>
            <a:pPr marL="254000" indent="0" algn="ctr">
              <a:buNone/>
            </a:pPr>
            <a:r>
              <a:rPr lang="en-US" dirty="0" smtClean="0">
                <a:solidFill>
                  <a:schemeClr val="bg1"/>
                </a:solidFill>
                <a:latin typeface="Arial" panose="020B0604020202020204" pitchFamily="34" charset="0"/>
                <a:cs typeface="Arial" panose="020B0604020202020204" pitchFamily="34" charset="0"/>
              </a:rPr>
              <a:t>Saturn: June 27</a:t>
            </a:r>
            <a:r>
              <a:rPr lang="en-US" baseline="30000" dirty="0" smtClean="0">
                <a:solidFill>
                  <a:schemeClr val="bg1"/>
                </a:solidFill>
                <a:latin typeface="Arial" panose="020B0604020202020204" pitchFamily="34" charset="0"/>
                <a:cs typeface="Arial" panose="020B0604020202020204" pitchFamily="34" charset="0"/>
              </a:rPr>
              <a:t>th</a:t>
            </a:r>
            <a:endParaRPr lang="en-US" dirty="0" smtClean="0">
              <a:solidFill>
                <a:schemeClr val="bg1"/>
              </a:solidFill>
              <a:latin typeface="Arial" panose="020B0604020202020204" pitchFamily="34" charset="0"/>
              <a:cs typeface="Arial" panose="020B0604020202020204" pitchFamily="34" charset="0"/>
            </a:endParaRPr>
          </a:p>
          <a:p>
            <a:pPr marL="254000" indent="0" algn="ctr">
              <a:buNone/>
            </a:pPr>
            <a:endParaRPr lang="en-US" dirty="0">
              <a:solidFill>
                <a:schemeClr val="bg1"/>
              </a:solidFill>
              <a:latin typeface="Arial" panose="020B0604020202020204" pitchFamily="34" charset="0"/>
              <a:cs typeface="Arial" panose="020B0604020202020204" pitchFamily="34" charset="0"/>
            </a:endParaRPr>
          </a:p>
          <a:p>
            <a:pPr marL="254000" indent="0" algn="ctr">
              <a:buNone/>
            </a:pPr>
            <a:r>
              <a:rPr lang="en-US" dirty="0" smtClean="0">
                <a:solidFill>
                  <a:schemeClr val="bg1"/>
                </a:solidFill>
                <a:latin typeface="Arial" panose="020B0604020202020204" pitchFamily="34" charset="0"/>
                <a:cs typeface="Arial" panose="020B0604020202020204" pitchFamily="34" charset="0"/>
              </a:rPr>
              <a:t>Mars: July 27</a:t>
            </a:r>
            <a:r>
              <a:rPr lang="en-US" baseline="30000" dirty="0" smtClean="0">
                <a:solidFill>
                  <a:schemeClr val="bg1"/>
                </a:solidFill>
                <a:latin typeface="Arial" panose="020B0604020202020204" pitchFamily="34" charset="0"/>
                <a:cs typeface="Arial" panose="020B0604020202020204" pitchFamily="34" charset="0"/>
              </a:rPr>
              <a:t>th</a:t>
            </a:r>
            <a:r>
              <a:rPr lang="en-US" dirty="0" smtClean="0">
                <a:solidFill>
                  <a:schemeClr val="bg1"/>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83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1554163"/>
          </a:xfrm>
        </p:spPr>
        <p:txBody>
          <a:bodyPr/>
          <a:lstStyle/>
          <a:p>
            <a:r>
              <a:rPr lang="en-US" dirty="0" smtClean="0">
                <a:latin typeface="Arial" panose="020B0604020202020204" pitchFamily="34" charset="0"/>
                <a:cs typeface="Arial" panose="020B0604020202020204" pitchFamily="34" charset="0"/>
              </a:rPr>
              <a:t>Venus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marL="254000" indent="0">
              <a:buNone/>
            </a:pPr>
            <a:endParaRPr lang="en-US" dirty="0" smtClean="0"/>
          </a:p>
          <a:p>
            <a:pPr marL="254000" indent="0">
              <a:buNone/>
            </a:pPr>
            <a:endParaRPr lang="en-US" dirty="0"/>
          </a:p>
        </p:txBody>
      </p:sp>
      <p:sp>
        <p:nvSpPr>
          <p:cNvPr id="5" name="Rectangle 4"/>
          <p:cNvSpPr/>
          <p:nvPr/>
        </p:nvSpPr>
        <p:spPr>
          <a:xfrm>
            <a:off x="457200" y="2005167"/>
            <a:ext cx="8229600" cy="3970318"/>
          </a:xfrm>
          <a:prstGeom prst="rect">
            <a:avLst/>
          </a:prstGeom>
        </p:spPr>
        <p:txBody>
          <a:bodyPr wrap="square">
            <a:spAutoFit/>
          </a:bodyPr>
          <a:lstStyle/>
          <a:p>
            <a:pPr algn="ctr"/>
            <a:r>
              <a:rPr lang="en-US" sz="3600" dirty="0">
                <a:solidFill>
                  <a:schemeClr val="bg1"/>
                </a:solidFill>
              </a:rPr>
              <a:t>15 </a:t>
            </a:r>
            <a:r>
              <a:rPr lang="en-US" sz="3600" dirty="0" smtClean="0">
                <a:solidFill>
                  <a:schemeClr val="bg1"/>
                </a:solidFill>
              </a:rPr>
              <a:t>Aug </a:t>
            </a:r>
            <a:r>
              <a:rPr lang="en-US" sz="3600" dirty="0">
                <a:solidFill>
                  <a:schemeClr val="bg1"/>
                </a:solidFill>
              </a:rPr>
              <a:t>– </a:t>
            </a:r>
            <a:r>
              <a:rPr lang="en-US" sz="3600" dirty="0" smtClean="0">
                <a:solidFill>
                  <a:schemeClr val="bg1"/>
                </a:solidFill>
              </a:rPr>
              <a:t>Dichotomy (Half phase)</a:t>
            </a:r>
          </a:p>
          <a:p>
            <a:pPr algn="ctr"/>
            <a:endParaRPr lang="en-US" sz="3600" dirty="0">
              <a:solidFill>
                <a:schemeClr val="bg1"/>
              </a:solidFill>
            </a:endParaRPr>
          </a:p>
          <a:p>
            <a:pPr algn="ctr"/>
            <a:r>
              <a:rPr lang="en-US" sz="3600" dirty="0">
                <a:solidFill>
                  <a:schemeClr val="bg1"/>
                </a:solidFill>
              </a:rPr>
              <a:t>17 </a:t>
            </a:r>
            <a:r>
              <a:rPr lang="en-US" sz="3600" dirty="0" smtClean="0">
                <a:solidFill>
                  <a:schemeClr val="bg1"/>
                </a:solidFill>
              </a:rPr>
              <a:t>Aug </a:t>
            </a:r>
            <a:r>
              <a:rPr lang="en-US" sz="3600" dirty="0">
                <a:solidFill>
                  <a:schemeClr val="bg1"/>
                </a:solidFill>
              </a:rPr>
              <a:t>– </a:t>
            </a:r>
            <a:r>
              <a:rPr lang="en-US" sz="3600" dirty="0" smtClean="0">
                <a:solidFill>
                  <a:schemeClr val="bg1"/>
                </a:solidFill>
              </a:rPr>
              <a:t>Greatest </a:t>
            </a:r>
            <a:r>
              <a:rPr lang="en-US" sz="3600" dirty="0">
                <a:solidFill>
                  <a:schemeClr val="bg1"/>
                </a:solidFill>
              </a:rPr>
              <a:t>elongation east</a:t>
            </a:r>
          </a:p>
          <a:p>
            <a:pPr algn="ctr"/>
            <a:endParaRPr lang="en-US" sz="3600" dirty="0" smtClean="0">
              <a:solidFill>
                <a:schemeClr val="bg1"/>
              </a:solidFill>
            </a:endParaRPr>
          </a:p>
          <a:p>
            <a:pPr algn="ctr"/>
            <a:r>
              <a:rPr lang="en-US" sz="3600" dirty="0" smtClean="0">
                <a:solidFill>
                  <a:schemeClr val="bg1"/>
                </a:solidFill>
              </a:rPr>
              <a:t>25 Sep – </a:t>
            </a:r>
            <a:r>
              <a:rPr lang="en-US" sz="3600" dirty="0">
                <a:solidFill>
                  <a:schemeClr val="bg1"/>
                </a:solidFill>
              </a:rPr>
              <a:t>G</a:t>
            </a:r>
            <a:r>
              <a:rPr lang="en-US" sz="3600" dirty="0" smtClean="0">
                <a:solidFill>
                  <a:schemeClr val="bg1"/>
                </a:solidFill>
              </a:rPr>
              <a:t>reatest </a:t>
            </a:r>
            <a:r>
              <a:rPr lang="en-US" sz="3600" dirty="0">
                <a:solidFill>
                  <a:schemeClr val="bg1"/>
                </a:solidFill>
              </a:rPr>
              <a:t>brightness</a:t>
            </a:r>
          </a:p>
          <a:p>
            <a:pPr algn="ctr"/>
            <a:endParaRPr lang="en-US" sz="3600" dirty="0" smtClean="0">
              <a:solidFill>
                <a:schemeClr val="bg1"/>
              </a:solidFill>
            </a:endParaRPr>
          </a:p>
          <a:p>
            <a:pPr algn="ctr"/>
            <a:r>
              <a:rPr lang="en-US" sz="3600" dirty="0" smtClean="0">
                <a:solidFill>
                  <a:schemeClr val="bg1"/>
                </a:solidFill>
              </a:rPr>
              <a:t>26 </a:t>
            </a:r>
            <a:r>
              <a:rPr lang="en-US" sz="3600" dirty="0">
                <a:solidFill>
                  <a:schemeClr val="bg1"/>
                </a:solidFill>
              </a:rPr>
              <a:t>Oct </a:t>
            </a:r>
            <a:r>
              <a:rPr lang="en-US" sz="3600" dirty="0" smtClean="0">
                <a:solidFill>
                  <a:schemeClr val="bg1"/>
                </a:solidFill>
              </a:rPr>
              <a:t> </a:t>
            </a:r>
            <a:r>
              <a:rPr lang="en-US" sz="3600" dirty="0">
                <a:solidFill>
                  <a:schemeClr val="bg1"/>
                </a:solidFill>
              </a:rPr>
              <a:t>– </a:t>
            </a:r>
            <a:r>
              <a:rPr lang="en-US" sz="3600" dirty="0" smtClean="0">
                <a:solidFill>
                  <a:schemeClr val="bg1"/>
                </a:solidFill>
              </a:rPr>
              <a:t>Inferior </a:t>
            </a:r>
            <a:r>
              <a:rPr lang="en-US" sz="3600" dirty="0">
                <a:solidFill>
                  <a:schemeClr val="bg1"/>
                </a:solidFill>
              </a:rPr>
              <a:t>solar </a:t>
            </a:r>
            <a:r>
              <a:rPr lang="en-US" sz="3600" dirty="0" smtClean="0">
                <a:solidFill>
                  <a:schemeClr val="bg1"/>
                </a:solidFill>
              </a:rPr>
              <a:t>conjunction</a:t>
            </a:r>
            <a:endParaRPr lang="en-US" sz="3600" dirty="0">
              <a:solidFill>
                <a:schemeClr val="bg1"/>
              </a:solidFill>
            </a:endParaRPr>
          </a:p>
        </p:txBody>
      </p:sp>
    </p:spTree>
    <p:extLst>
      <p:ext uri="{BB962C8B-B14F-4D97-AF65-F5344CB8AC3E}">
        <p14:creationId xmlns:p14="http://schemas.microsoft.com/office/powerpoint/2010/main" val="2518411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494270" y="455386"/>
            <a:ext cx="8229600" cy="5689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Arial"/>
              <a:buNone/>
            </a:pPr>
            <a:endParaRPr sz="2400" b="1" i="0" u="none" strike="noStrike" cap="none" dirty="0">
              <a:solidFill>
                <a:srgbClr val="00B0F0"/>
              </a:solidFill>
              <a:sym typeface="Times New Roman"/>
            </a:endParaRPr>
          </a:p>
          <a:p>
            <a:pPr marL="0" marR="0" lvl="0" indent="0" algn="ctr" rtl="0">
              <a:spcBef>
                <a:spcPts val="1200"/>
              </a:spcBef>
              <a:spcAft>
                <a:spcPts val="0"/>
              </a:spcAft>
              <a:buClr>
                <a:srgbClr val="FFFF00"/>
              </a:buClr>
              <a:buSzPct val="25000"/>
              <a:buFont typeface="Arial"/>
              <a:buNone/>
            </a:pPr>
            <a:r>
              <a:rPr lang="en-US" b="1" i="0" u="none" strike="noStrike" cap="none" dirty="0" smtClean="0">
                <a:solidFill>
                  <a:srgbClr val="00B0F0"/>
                </a:solidFill>
                <a:sym typeface="Times New Roman"/>
              </a:rPr>
              <a:t>This Evening’s Speaker</a:t>
            </a:r>
            <a:endParaRPr lang="en-US" sz="3600" b="1" i="0" u="none" strike="noStrike" cap="none" dirty="0" smtClean="0">
              <a:solidFill>
                <a:srgbClr val="00B0F0"/>
              </a:solidFill>
              <a:sym typeface="Times New Roman"/>
            </a:endParaRPr>
          </a:p>
          <a:p>
            <a:pPr marL="0" lvl="0" indent="0" algn="ctr">
              <a:spcBef>
                <a:spcPts val="1200"/>
              </a:spcBef>
              <a:buSzPct val="25000"/>
              <a:buNone/>
            </a:pPr>
            <a:endParaRPr lang="en-US" sz="3600" dirty="0" smtClean="0">
              <a:solidFill>
                <a:schemeClr val="bg1"/>
              </a:solidFill>
            </a:endParaRPr>
          </a:p>
          <a:p>
            <a:pPr marL="0" lvl="0" indent="0" algn="ctr">
              <a:spcBef>
                <a:spcPts val="1200"/>
              </a:spcBef>
              <a:buSzPct val="25000"/>
              <a:buNone/>
            </a:pPr>
            <a:r>
              <a:rPr lang="en-US" sz="2800" dirty="0" smtClean="0">
                <a:solidFill>
                  <a:schemeClr val="bg1"/>
                </a:solidFill>
              </a:rPr>
              <a:t>Dr. Joe Bohannon</a:t>
            </a:r>
          </a:p>
          <a:p>
            <a:pPr marL="0" lvl="0" indent="0" algn="ctr">
              <a:spcBef>
                <a:spcPts val="1200"/>
              </a:spcBef>
              <a:buSzPct val="25000"/>
              <a:buNone/>
            </a:pPr>
            <a:r>
              <a:rPr lang="en-US" sz="2800" dirty="0" smtClean="0">
                <a:solidFill>
                  <a:schemeClr val="bg1"/>
                </a:solidFill>
              </a:rPr>
              <a:t>HAL Member</a:t>
            </a:r>
          </a:p>
          <a:p>
            <a:pPr marL="0" lvl="0" indent="0" algn="ctr">
              <a:spcBef>
                <a:spcPts val="1200"/>
              </a:spcBef>
              <a:buSzPct val="25000"/>
              <a:buNone/>
            </a:pPr>
            <a:endParaRPr lang="en-US" sz="3600" dirty="0" smtClean="0">
              <a:solidFill>
                <a:schemeClr val="bg1"/>
              </a:solidFill>
            </a:endParaRPr>
          </a:p>
          <a:p>
            <a:pPr marL="0" lvl="0" indent="0" algn="ctr">
              <a:spcBef>
                <a:spcPts val="1200"/>
              </a:spcBef>
              <a:buSzPct val="25000"/>
              <a:buNone/>
            </a:pPr>
            <a:r>
              <a:rPr lang="en-US" sz="3600" dirty="0" smtClean="0"/>
              <a:t>Astrophotography from Down Under</a:t>
            </a:r>
          </a:p>
          <a:p>
            <a:pPr marL="0" lvl="0" indent="0" algn="ctr">
              <a:spcBef>
                <a:spcPts val="1200"/>
              </a:spcBef>
              <a:buSzPct val="25000"/>
              <a:buNone/>
            </a:pPr>
            <a:endParaRPr lang="en-US" sz="3600" dirty="0"/>
          </a:p>
          <a:p>
            <a:pPr marL="0" lvl="0" indent="0" algn="ctr">
              <a:spcBef>
                <a:spcPts val="1200"/>
              </a:spcBef>
              <a:buSzPct val="25000"/>
              <a:buNone/>
            </a:pPr>
            <a:endParaRPr lang="en-US" sz="3200" b="0" i="0" u="none" strike="noStrike" cap="none" dirty="0">
              <a:solidFill>
                <a:srgbClr val="FFFF00"/>
              </a:solidFill>
              <a:sym typeface="Times New Roman"/>
            </a:endParaRPr>
          </a:p>
        </p:txBody>
      </p:sp>
      <p:sp>
        <p:nvSpPr>
          <p:cNvPr id="127" name="Shape 127"/>
          <p:cNvSpPr/>
          <p:nvPr/>
        </p:nvSpPr>
        <p:spPr>
          <a:xfrm>
            <a:off x="8562975" y="5598317"/>
            <a:ext cx="247649" cy="142875"/>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596900" y="33920"/>
            <a:ext cx="8229600" cy="658158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38CD5"/>
              </a:buClr>
              <a:buSzPct val="25000"/>
              <a:buFont typeface="Times New Roman"/>
              <a:buNone/>
            </a:pPr>
            <a:r>
              <a:rPr lang="en-US" sz="6000" b="1" i="0" u="none" strike="noStrike" cap="none">
                <a:solidFill>
                  <a:srgbClr val="538CD5"/>
                </a:solidFill>
                <a:latin typeface="Times New Roman"/>
                <a:ea typeface="Times New Roman"/>
                <a:cs typeface="Times New Roman"/>
                <a:sym typeface="Times New Roman"/>
              </a:rPr>
              <a:t>Member’s astrophotos</a:t>
            </a:r>
          </a:p>
          <a:p>
            <a:pPr marL="0" marR="0" lvl="0" indent="0" algn="ctr" rtl="0">
              <a:lnSpc>
                <a:spcPct val="100000"/>
              </a:lnSpc>
              <a:spcBef>
                <a:spcPts val="0"/>
              </a:spcBef>
              <a:spcAft>
                <a:spcPts val="0"/>
              </a:spcAft>
              <a:buClr>
                <a:srgbClr val="538CD5"/>
              </a:buClr>
              <a:buSzPct val="25000"/>
              <a:buFont typeface="Times New Roman"/>
              <a:buNone/>
            </a:pPr>
            <a:r>
              <a:rPr lang="en-US" sz="6000" b="1">
                <a:solidFill>
                  <a:srgbClr val="538CD5"/>
                </a:solidFill>
                <a:latin typeface="Times New Roman"/>
                <a:ea typeface="Times New Roman"/>
                <a:cs typeface="Times New Roman"/>
                <a:sym typeface="Times New Roman"/>
              </a:rPr>
              <a:t>and sketches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63636"/>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algn="r">
              <a:buSzPct val="25000"/>
            </a:pPr>
            <a:fld id="{00000000-1234-1234-1234-123412341234}" type="slidenum">
              <a:rPr lang="en-US" sz="1200" smtClean="0">
                <a:solidFill>
                  <a:srgbClr val="FFFFFF"/>
                </a:solidFill>
                <a:latin typeface="Calibri"/>
                <a:ea typeface="Calibri"/>
                <a:cs typeface="Calibri"/>
                <a:sym typeface="Calibri"/>
              </a:rPr>
              <a:pPr algn="r">
                <a:buSzPct val="25000"/>
              </a:pPr>
              <a:t>14</a:t>
            </a:fld>
            <a:endParaRPr lang="en-US" sz="1200">
              <a:solidFill>
                <a:srgbClr val="FFFFFF"/>
              </a:solidFill>
              <a:latin typeface="Calibri"/>
              <a:ea typeface="Calibri"/>
              <a:cs typeface="Calibri"/>
              <a:sym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646075"/>
            <a:ext cx="8382000" cy="5563634"/>
          </a:xfrm>
          <a:prstGeom prst="rect">
            <a:avLst/>
          </a:prstGeom>
        </p:spPr>
      </p:pic>
    </p:spTree>
    <p:extLst>
      <p:ext uri="{BB962C8B-B14F-4D97-AF65-F5344CB8AC3E}">
        <p14:creationId xmlns:p14="http://schemas.microsoft.com/office/powerpoint/2010/main" val="574375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15</a:t>
            </a:fld>
            <a:endParaRPr lang="en-US" sz="1200">
              <a:solidFill>
                <a:schemeClr val="lt1"/>
              </a:solidFill>
              <a:latin typeface="Calibri"/>
              <a:ea typeface="Calibri"/>
              <a:cs typeface="Calibri"/>
              <a:sym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479"/>
            <a:ext cx="9144000" cy="5625042"/>
          </a:xfrm>
          <a:prstGeom prst="rect">
            <a:avLst/>
          </a:prstGeom>
        </p:spPr>
      </p:pic>
      <p:sp>
        <p:nvSpPr>
          <p:cNvPr id="6" name="TextBox 5"/>
          <p:cNvSpPr txBox="1"/>
          <p:nvPr/>
        </p:nvSpPr>
        <p:spPr>
          <a:xfrm>
            <a:off x="233680" y="6356350"/>
            <a:ext cx="2479040" cy="307777"/>
          </a:xfrm>
          <a:prstGeom prst="rect">
            <a:avLst/>
          </a:prstGeom>
          <a:noFill/>
        </p:spPr>
        <p:txBody>
          <a:bodyPr wrap="square" rtlCol="0">
            <a:spAutoFit/>
          </a:bodyPr>
          <a:lstStyle/>
          <a:p>
            <a:r>
              <a:rPr lang="en-US" dirty="0" smtClean="0"/>
              <a:t>Dennis Conti</a:t>
            </a:r>
            <a:endParaRPr lang="en-US" dirty="0"/>
          </a:p>
        </p:txBody>
      </p:sp>
    </p:spTree>
    <p:extLst>
      <p:ext uri="{BB962C8B-B14F-4D97-AF65-F5344CB8AC3E}">
        <p14:creationId xmlns:p14="http://schemas.microsoft.com/office/powerpoint/2010/main" val="244284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16</a:t>
            </a:fld>
            <a:endParaRPr lang="en-US" sz="1200">
              <a:solidFill>
                <a:schemeClr val="lt1"/>
              </a:solidFill>
              <a:latin typeface="Calibri"/>
              <a:ea typeface="Calibri"/>
              <a:cs typeface="Calibri"/>
              <a:sym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246"/>
            <a:ext cx="9144000" cy="4658868"/>
          </a:xfrm>
          <a:prstGeom prst="rect">
            <a:avLst/>
          </a:prstGeom>
        </p:spPr>
      </p:pic>
    </p:spTree>
    <p:extLst>
      <p:ext uri="{BB962C8B-B14F-4D97-AF65-F5344CB8AC3E}">
        <p14:creationId xmlns:p14="http://schemas.microsoft.com/office/powerpoint/2010/main" val="3790846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17</a:t>
            </a:fld>
            <a:endParaRPr lang="en-US" sz="1200">
              <a:solidFill>
                <a:schemeClr val="lt1"/>
              </a:solidFill>
              <a:latin typeface="Calibri"/>
              <a:ea typeface="Calibri"/>
              <a:cs typeface="Calibri"/>
              <a:sym typeface="Calibri"/>
            </a:endParaRPr>
          </a:p>
        </p:txBody>
      </p:sp>
      <p:pic>
        <p:nvPicPr>
          <p:cNvPr id="4" name="Picture 3"/>
          <p:cNvPicPr>
            <a:picLocks noChangeAspect="1"/>
          </p:cNvPicPr>
          <p:nvPr/>
        </p:nvPicPr>
        <p:blipFill>
          <a:blip r:embed="rId2"/>
          <a:stretch>
            <a:fillRect/>
          </a:stretch>
        </p:blipFill>
        <p:spPr>
          <a:xfrm>
            <a:off x="4766199" y="0"/>
            <a:ext cx="4377801" cy="6858000"/>
          </a:xfrm>
          <a:prstGeom prst="rect">
            <a:avLst/>
          </a:prstGeom>
        </p:spPr>
      </p:pic>
      <p:pic>
        <p:nvPicPr>
          <p:cNvPr id="5" name="Picture 4"/>
          <p:cNvPicPr>
            <a:picLocks noChangeAspect="1"/>
          </p:cNvPicPr>
          <p:nvPr/>
        </p:nvPicPr>
        <p:blipFill>
          <a:blip r:embed="rId3"/>
          <a:stretch>
            <a:fillRect/>
          </a:stretch>
        </p:blipFill>
        <p:spPr>
          <a:xfrm>
            <a:off x="0" y="0"/>
            <a:ext cx="4976900" cy="6858000"/>
          </a:xfrm>
          <a:prstGeom prst="rect">
            <a:avLst/>
          </a:prstGeom>
        </p:spPr>
      </p:pic>
    </p:spTree>
    <p:extLst>
      <p:ext uri="{BB962C8B-B14F-4D97-AF65-F5344CB8AC3E}">
        <p14:creationId xmlns:p14="http://schemas.microsoft.com/office/powerpoint/2010/main" val="283904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18</a:t>
            </a:fld>
            <a:endParaRPr lang="en-US" sz="1200">
              <a:solidFill>
                <a:schemeClr val="lt1"/>
              </a:solidFill>
              <a:latin typeface="Calibri"/>
              <a:ea typeface="Calibri"/>
              <a:cs typeface="Calibri"/>
              <a:sym typeface="Calibri"/>
            </a:endParaRPr>
          </a:p>
        </p:txBody>
      </p:sp>
      <p:pic>
        <p:nvPicPr>
          <p:cNvPr id="4" name="Picture 3"/>
          <p:cNvPicPr>
            <a:picLocks noChangeAspect="1"/>
          </p:cNvPicPr>
          <p:nvPr/>
        </p:nvPicPr>
        <p:blipFill>
          <a:blip r:embed="rId2"/>
          <a:stretch>
            <a:fillRect/>
          </a:stretch>
        </p:blipFill>
        <p:spPr>
          <a:xfrm>
            <a:off x="2638151" y="0"/>
            <a:ext cx="3867697" cy="6858000"/>
          </a:xfrm>
          <a:prstGeom prst="rect">
            <a:avLst/>
          </a:prstGeom>
        </p:spPr>
      </p:pic>
    </p:spTree>
    <p:extLst>
      <p:ext uri="{BB962C8B-B14F-4D97-AF65-F5344CB8AC3E}">
        <p14:creationId xmlns:p14="http://schemas.microsoft.com/office/powerpoint/2010/main" val="2270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B0F0"/>
              </a:buClr>
              <a:buSzPct val="25000"/>
              <a:buFont typeface="Times New Roman"/>
              <a:buNone/>
            </a:pPr>
            <a:r>
              <a:rPr lang="en-US" sz="4800" b="0" i="0" u="none" strike="noStrike" cap="none">
                <a:solidFill>
                  <a:srgbClr val="00B0F0"/>
                </a:solidFill>
                <a:latin typeface="Times New Roman"/>
                <a:ea typeface="Times New Roman"/>
                <a:cs typeface="Times New Roman"/>
                <a:sym typeface="Times New Roman"/>
              </a:rPr>
              <a:t>Thank You!</a:t>
            </a:r>
          </a:p>
        </p:txBody>
      </p:sp>
      <p:sp>
        <p:nvSpPr>
          <p:cNvPr id="161" name="Shape 161"/>
          <p:cNvSpPr txBox="1">
            <a:spLocks noGrp="1"/>
          </p:cNvSpPr>
          <p:nvPr>
            <p:ph type="body" idx="1"/>
          </p:nvPr>
        </p:nvSpPr>
        <p:spPr>
          <a:xfrm>
            <a:off x="494270" y="1519195"/>
            <a:ext cx="8229600" cy="173200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FF00"/>
              </a:buClr>
              <a:buSzPct val="25000"/>
              <a:buFont typeface="Arial"/>
              <a:buNone/>
            </a:pPr>
            <a:r>
              <a:rPr lang="en-US" sz="4000" b="0" i="0" u="none" strike="noStrike" cap="none" dirty="0">
                <a:solidFill>
                  <a:srgbClr val="00FF00"/>
                </a:solidFill>
                <a:latin typeface="Times New Roman"/>
                <a:ea typeface="Times New Roman"/>
                <a:cs typeface="Times New Roman"/>
                <a:sym typeface="Times New Roman"/>
              </a:rPr>
              <a:t>Next month’s meeting is on Thursday</a:t>
            </a:r>
            <a:r>
              <a:rPr lang="en-US" sz="4000" b="0" i="0" u="none" strike="noStrike" cap="none" dirty="0" smtClean="0">
                <a:solidFill>
                  <a:srgbClr val="00FF00"/>
                </a:solidFill>
                <a:latin typeface="Times New Roman"/>
                <a:ea typeface="Times New Roman"/>
                <a:cs typeface="Times New Roman"/>
                <a:sym typeface="Times New Roman"/>
              </a:rPr>
              <a:t>, </a:t>
            </a:r>
            <a:r>
              <a:rPr lang="en-US" dirty="0" smtClean="0">
                <a:solidFill>
                  <a:srgbClr val="00FF00"/>
                </a:solidFill>
              </a:rPr>
              <a:t>June 21</a:t>
            </a:r>
            <a:r>
              <a:rPr lang="en-US" baseline="30000" dirty="0" smtClean="0">
                <a:solidFill>
                  <a:srgbClr val="00FF00"/>
                </a:solidFill>
              </a:rPr>
              <a:t>st</a:t>
            </a:r>
            <a:r>
              <a:rPr lang="en-US" sz="4000" b="0" i="0" u="none" strike="noStrike" cap="none" dirty="0" smtClean="0">
                <a:solidFill>
                  <a:srgbClr val="00FF00"/>
                </a:solidFill>
                <a:latin typeface="Times New Roman"/>
                <a:ea typeface="Times New Roman"/>
                <a:cs typeface="Times New Roman"/>
                <a:sym typeface="Times New Roman"/>
              </a:rPr>
              <a:t> 2018 at </a:t>
            </a:r>
            <a:r>
              <a:rPr lang="en-US" sz="4000" b="0" i="0" u="none" strike="noStrike" cap="none" dirty="0">
                <a:solidFill>
                  <a:srgbClr val="00FF00"/>
                </a:solidFill>
                <a:latin typeface="Times New Roman"/>
                <a:ea typeface="Times New Roman"/>
                <a:cs typeface="Times New Roman"/>
                <a:sym typeface="Times New Roman"/>
              </a:rPr>
              <a:t>7 </a:t>
            </a:r>
            <a:r>
              <a:rPr lang="en-US" sz="4000" b="0" i="0" u="none" strike="noStrike" cap="none" dirty="0" smtClean="0">
                <a:solidFill>
                  <a:srgbClr val="00FF00"/>
                </a:solidFill>
                <a:latin typeface="Times New Roman"/>
                <a:ea typeface="Times New Roman"/>
                <a:cs typeface="Times New Roman"/>
                <a:sym typeface="Times New Roman"/>
              </a:rPr>
              <a:t>PM</a:t>
            </a:r>
          </a:p>
          <a:p>
            <a:pPr marL="0" marR="0" lvl="0" indent="0" algn="ctr" rtl="0">
              <a:spcBef>
                <a:spcPts val="0"/>
              </a:spcBef>
              <a:spcAft>
                <a:spcPts val="0"/>
              </a:spcAft>
              <a:buClr>
                <a:srgbClr val="00FF00"/>
              </a:buClr>
              <a:buSzPct val="25000"/>
              <a:buFont typeface="Arial"/>
              <a:buNone/>
            </a:pPr>
            <a:r>
              <a:rPr lang="en-US" sz="2800" dirty="0" smtClean="0">
                <a:solidFill>
                  <a:srgbClr val="00FF00"/>
                </a:solidFill>
              </a:rPr>
              <a:t>(Summer Solstice!)</a:t>
            </a:r>
            <a:endParaRPr lang="en-US" sz="4000" b="0" i="0" u="none" strike="noStrike" cap="none" dirty="0">
              <a:solidFill>
                <a:srgbClr val="00FF00"/>
              </a:solidFill>
              <a:latin typeface="Times New Roman"/>
              <a:ea typeface="Times New Roman"/>
              <a:cs typeface="Times New Roman"/>
              <a:sym typeface="Times New Roman"/>
            </a:endParaRPr>
          </a:p>
          <a:p>
            <a:pPr marL="0" marR="0" lvl="0" indent="0" algn="ctr" rtl="0">
              <a:spcBef>
                <a:spcPts val="800"/>
              </a:spcBef>
              <a:buClr>
                <a:srgbClr val="FFFF00"/>
              </a:buClr>
              <a:buSzPct val="25000"/>
              <a:buFont typeface="Arial"/>
              <a:buNone/>
            </a:pPr>
            <a:endParaRPr sz="4000" b="0" i="0" u="none" strike="noStrike" cap="none" dirty="0">
              <a:solidFill>
                <a:srgbClr val="00FF00"/>
              </a:solidFill>
              <a:latin typeface="Times New Roman"/>
              <a:ea typeface="Times New Roman"/>
              <a:cs typeface="Times New Roman"/>
              <a:sym typeface="Times New Roman"/>
            </a:endParaRPr>
          </a:p>
        </p:txBody>
      </p:sp>
      <p:sp>
        <p:nvSpPr>
          <p:cNvPr id="162" name="Shape 162"/>
          <p:cNvSpPr txBox="1"/>
          <p:nvPr/>
        </p:nvSpPr>
        <p:spPr>
          <a:xfrm>
            <a:off x="508289" y="3196791"/>
            <a:ext cx="8172042" cy="3216707"/>
          </a:xfrm>
          <a:prstGeom prst="rect">
            <a:avLst/>
          </a:prstGeom>
          <a:noFill/>
          <a:ln>
            <a:noFill/>
          </a:ln>
        </p:spPr>
        <p:txBody>
          <a:bodyPr lIns="91425" tIns="45700" rIns="91425" bIns="45700" anchor="t" anchorCtr="0">
            <a:noAutofit/>
          </a:bodyPr>
          <a:lstStyle/>
          <a:p>
            <a:pPr marL="0" marR="0" lvl="0" indent="0" algn="ctr" rtl="0">
              <a:lnSpc>
                <a:spcPct val="100000"/>
              </a:lnSpc>
              <a:spcBef>
                <a:spcPts val="800"/>
              </a:spcBef>
              <a:spcAft>
                <a:spcPts val="0"/>
              </a:spcAft>
              <a:buClr>
                <a:srgbClr val="FFFF00"/>
              </a:buClr>
              <a:buSzPct val="25000"/>
              <a:buFont typeface="Arial"/>
              <a:buNone/>
            </a:pPr>
            <a:endParaRPr lang="en-US" sz="2000" dirty="0">
              <a:solidFill>
                <a:srgbClr val="FFFF00"/>
              </a:solidFill>
              <a:latin typeface="Times New Roman"/>
              <a:ea typeface="Calibri"/>
              <a:cs typeface="Times New Roman"/>
              <a:sym typeface="Times New Roman"/>
            </a:endParaRPr>
          </a:p>
          <a:p>
            <a:pPr lvl="0" algn="ctr">
              <a:spcBef>
                <a:spcPts val="800"/>
              </a:spcBef>
              <a:buClr>
                <a:srgbClr val="FFFF00"/>
              </a:buClr>
              <a:buSzPct val="25000"/>
            </a:pPr>
            <a:r>
              <a:rPr lang="fr-FR" sz="4000" dirty="0">
                <a:solidFill>
                  <a:schemeClr val="bg1"/>
                </a:solidFill>
                <a:latin typeface="Calibri"/>
                <a:ea typeface="Calibri"/>
                <a:cs typeface="Calibri"/>
                <a:sym typeface="Calibri"/>
              </a:rPr>
              <a:t> </a:t>
            </a:r>
            <a:r>
              <a:rPr lang="fr-FR" sz="4000" dirty="0" smtClean="0">
                <a:solidFill>
                  <a:schemeClr val="bg1"/>
                </a:solidFill>
                <a:latin typeface="Calibri"/>
                <a:ea typeface="Calibri"/>
                <a:cs typeface="Calibri"/>
                <a:sym typeface="Calibri"/>
              </a:rPr>
              <a:t>Richard </a:t>
            </a:r>
            <a:r>
              <a:rPr lang="fr-FR" sz="4000" dirty="0" err="1" smtClean="0">
                <a:solidFill>
                  <a:schemeClr val="bg1"/>
                </a:solidFill>
                <a:latin typeface="Calibri"/>
                <a:ea typeface="Calibri"/>
                <a:cs typeface="Calibri"/>
                <a:sym typeface="Calibri"/>
              </a:rPr>
              <a:t>Orr</a:t>
            </a:r>
            <a:endParaRPr lang="fr-FR" sz="4000" dirty="0" smtClean="0">
              <a:solidFill>
                <a:schemeClr val="bg1"/>
              </a:solidFill>
              <a:latin typeface="Calibri"/>
              <a:ea typeface="Calibri"/>
              <a:cs typeface="Calibri"/>
              <a:sym typeface="Calibri"/>
            </a:endParaRPr>
          </a:p>
          <a:p>
            <a:pPr lvl="0" algn="ctr">
              <a:spcBef>
                <a:spcPts val="800"/>
              </a:spcBef>
              <a:buClr>
                <a:srgbClr val="FFFF00"/>
              </a:buClr>
              <a:buSzPct val="25000"/>
            </a:pPr>
            <a:r>
              <a:rPr lang="fr-FR" sz="2800" dirty="0" smtClean="0">
                <a:solidFill>
                  <a:schemeClr val="bg1"/>
                </a:solidFill>
                <a:latin typeface="Calibri"/>
                <a:ea typeface="Calibri"/>
                <a:cs typeface="Calibri"/>
                <a:sym typeface="Calibri"/>
              </a:rPr>
              <a:t>HAL </a:t>
            </a:r>
            <a:r>
              <a:rPr lang="fr-FR" sz="2800" dirty="0" err="1" smtClean="0">
                <a:solidFill>
                  <a:schemeClr val="bg1"/>
                </a:solidFill>
                <a:latin typeface="Calibri"/>
                <a:ea typeface="Calibri"/>
                <a:cs typeface="Calibri"/>
                <a:sym typeface="Calibri"/>
              </a:rPr>
              <a:t>Member</a:t>
            </a:r>
            <a:endParaRPr lang="fr-FR" sz="1050" dirty="0" smtClean="0">
              <a:solidFill>
                <a:schemeClr val="bg1"/>
              </a:solidFill>
              <a:latin typeface="Calibri"/>
              <a:ea typeface="Calibri"/>
              <a:cs typeface="Calibri"/>
              <a:sym typeface="Calibri"/>
            </a:endParaRPr>
          </a:p>
          <a:p>
            <a:pPr lvl="0" algn="ctr">
              <a:spcBef>
                <a:spcPts val="800"/>
              </a:spcBef>
              <a:buClr>
                <a:srgbClr val="FFFF00"/>
              </a:buClr>
              <a:buSzPct val="25000"/>
            </a:pPr>
            <a:endParaRPr lang="fr-FR" dirty="0" smtClean="0">
              <a:solidFill>
                <a:schemeClr val="bg1"/>
              </a:solidFill>
              <a:latin typeface="Calibri"/>
              <a:ea typeface="Calibri"/>
              <a:cs typeface="Calibri"/>
              <a:sym typeface="Calibri"/>
            </a:endParaRPr>
          </a:p>
          <a:p>
            <a:pPr lvl="0" algn="ctr">
              <a:spcBef>
                <a:spcPts val="800"/>
              </a:spcBef>
              <a:buClr>
                <a:srgbClr val="FFFF00"/>
              </a:buClr>
              <a:buSzPct val="25000"/>
            </a:pPr>
            <a:r>
              <a:rPr lang="en-US" sz="4000" dirty="0">
                <a:solidFill>
                  <a:schemeClr val="bg1"/>
                </a:solidFill>
                <a:latin typeface="Calibri"/>
                <a:ea typeface="Calibri"/>
                <a:cs typeface="Calibri"/>
                <a:sym typeface="Calibri"/>
              </a:rPr>
              <a:t>Tips on Observing Mars During the 2018 </a:t>
            </a:r>
            <a:r>
              <a:rPr lang="en-US" sz="4000" dirty="0" smtClean="0">
                <a:solidFill>
                  <a:schemeClr val="bg1"/>
                </a:solidFill>
                <a:latin typeface="Calibri"/>
                <a:ea typeface="Calibri"/>
                <a:cs typeface="Calibri"/>
                <a:sym typeface="Calibri"/>
              </a:rPr>
              <a:t>Opposition</a:t>
            </a:r>
            <a:endParaRPr lang="en-US" sz="4800" dirty="0">
              <a:solidFill>
                <a:schemeClr val="bg1"/>
              </a:solidFill>
              <a:latin typeface="Calibri"/>
              <a:ea typeface="Calibri"/>
              <a:cs typeface="Calibri"/>
              <a:sym typeface="Calibri"/>
            </a:endParaRPr>
          </a:p>
        </p:txBody>
      </p:sp>
      <p:sp>
        <p:nvSpPr>
          <p:cNvPr id="163" name="Shape 163"/>
          <p:cNvSpPr/>
          <p:nvPr/>
        </p:nvSpPr>
        <p:spPr>
          <a:xfrm>
            <a:off x="8562975" y="5598317"/>
            <a:ext cx="247649" cy="142875"/>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descr="m46m47_hetlage_f.jpg"/>
          <p:cNvPicPr preferRelativeResize="0"/>
          <p:nvPr/>
        </p:nvPicPr>
        <p:blipFill rotWithShape="1">
          <a:blip r:embed="rId3">
            <a:alphaModFix/>
          </a:blip>
          <a:srcRect l="3514" r="4188"/>
          <a:stretch/>
        </p:blipFill>
        <p:spPr>
          <a:xfrm>
            <a:off x="0" y="44970"/>
            <a:ext cx="9144000" cy="6858000"/>
          </a:xfrm>
          <a:prstGeom prst="rect">
            <a:avLst/>
          </a:prstGeom>
          <a:noFill/>
          <a:ln>
            <a:noFill/>
          </a:ln>
        </p:spPr>
      </p:pic>
      <p:sp>
        <p:nvSpPr>
          <p:cNvPr id="96" name="Shape 96"/>
          <p:cNvSpPr txBox="1"/>
          <p:nvPr/>
        </p:nvSpPr>
        <p:spPr>
          <a:xfrm>
            <a:off x="457200" y="2015685"/>
            <a:ext cx="8229600" cy="296848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38CD5"/>
              </a:buClr>
              <a:buSzPct val="25000"/>
              <a:buFont typeface="Times New Roman"/>
              <a:buNone/>
            </a:pPr>
            <a:r>
              <a:rPr lang="en-US" sz="7200" b="1" i="0" u="none" strike="noStrike" cap="none">
                <a:solidFill>
                  <a:srgbClr val="538CD5"/>
                </a:solidFill>
                <a:latin typeface="Times New Roman"/>
                <a:ea typeface="Times New Roman"/>
                <a:cs typeface="Times New Roman"/>
                <a:sym typeface="Times New Roman"/>
              </a:rPr>
              <a:t>Introductions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latin typeface="+mn-lt"/>
              </a:rPr>
              <a:t>Observatory Report</a:t>
            </a:r>
            <a:br>
              <a:rPr lang="en-US" dirty="0" smtClean="0">
                <a:solidFill>
                  <a:schemeClr val="bg1"/>
                </a:solidFill>
                <a:latin typeface="+mn-lt"/>
              </a:rPr>
            </a:br>
            <a:r>
              <a:rPr lang="en-US" sz="4000" dirty="0" smtClean="0">
                <a:solidFill>
                  <a:schemeClr val="bg1"/>
                </a:solidFill>
                <a:latin typeface="+mn-lt"/>
              </a:rPr>
              <a:t>Director: Joel Goodman</a:t>
            </a:r>
            <a:endParaRPr lang="en-US" sz="4000" dirty="0">
              <a:solidFill>
                <a:schemeClr val="bg1"/>
              </a:solidFill>
              <a:latin typeface="+mn-lt"/>
            </a:endParaRPr>
          </a:p>
        </p:txBody>
      </p:sp>
      <p:sp>
        <p:nvSpPr>
          <p:cNvPr id="3" name="Text Placeholder 2"/>
          <p:cNvSpPr>
            <a:spLocks noGrp="1"/>
          </p:cNvSpPr>
          <p:nvPr>
            <p:ph type="body" idx="1"/>
          </p:nvPr>
        </p:nvSpPr>
        <p:spPr>
          <a:xfrm>
            <a:off x="457200" y="1930400"/>
            <a:ext cx="8229600" cy="4195763"/>
          </a:xfrm>
        </p:spPr>
        <p:txBody>
          <a:bodyPr/>
          <a:lstStyle/>
          <a:p>
            <a:pPr marL="254000" indent="0">
              <a:buNone/>
            </a:pPr>
            <a:r>
              <a:rPr lang="en-US" dirty="0" smtClean="0">
                <a:latin typeface="Arial" panose="020B0604020202020204" pitchFamily="34" charset="0"/>
                <a:cs typeface="Arial" panose="020B0604020202020204" pitchFamily="34" charset="0"/>
              </a:rPr>
              <a:t>Donation by David and Leona </a:t>
            </a:r>
            <a:r>
              <a:rPr lang="en-US" dirty="0" err="1" smtClean="0">
                <a:latin typeface="Arial" panose="020B0604020202020204" pitchFamily="34" charset="0"/>
                <a:cs typeface="Arial" panose="020B0604020202020204" pitchFamily="34" charset="0"/>
              </a:rPr>
              <a:t>Illig</a:t>
            </a:r>
            <a:endParaRPr lang="en-US" dirty="0" smtClean="0">
              <a:latin typeface="Arial" panose="020B0604020202020204" pitchFamily="34" charset="0"/>
              <a:cs typeface="Arial" panose="020B0604020202020204" pitchFamily="34" charset="0"/>
            </a:endParaRPr>
          </a:p>
          <a:p>
            <a:pPr marL="654050" lvl="1" indent="0">
              <a:buNone/>
            </a:pPr>
            <a:r>
              <a:rPr lang="en-US" sz="2400" dirty="0" smtClean="0">
                <a:solidFill>
                  <a:schemeClr val="bg2">
                    <a:lumMod val="60000"/>
                    <a:lumOff val="40000"/>
                  </a:schemeClr>
                </a:solidFill>
                <a:latin typeface="Arial" panose="020B0604020202020204" pitchFamily="34" charset="0"/>
                <a:cs typeface="Arial" panose="020B0604020202020204" pitchFamily="34" charset="0"/>
              </a:rPr>
              <a:t>Astrophysics 1200GTO Mount</a:t>
            </a:r>
          </a:p>
          <a:p>
            <a:pPr marL="654050" lvl="1" indent="0">
              <a:buNone/>
            </a:pPr>
            <a:r>
              <a:rPr lang="en-US" sz="2400" dirty="0" smtClean="0">
                <a:solidFill>
                  <a:schemeClr val="bg2">
                    <a:lumMod val="60000"/>
                    <a:lumOff val="40000"/>
                  </a:schemeClr>
                </a:solidFill>
                <a:latin typeface="Arial" panose="020B0604020202020204" pitchFamily="34" charset="0"/>
                <a:cs typeface="Arial" panose="020B0604020202020204" pitchFamily="34" charset="0"/>
              </a:rPr>
              <a:t>Takahashi TAO-150 Telescope</a:t>
            </a:r>
          </a:p>
          <a:p>
            <a:pPr marL="654050" lvl="1" indent="0">
              <a:buNone/>
            </a:pPr>
            <a:r>
              <a:rPr lang="en-US" sz="2400" dirty="0" smtClean="0">
                <a:solidFill>
                  <a:schemeClr val="bg2">
                    <a:lumMod val="60000"/>
                    <a:lumOff val="40000"/>
                  </a:schemeClr>
                </a:solidFill>
                <a:latin typeface="Arial" panose="020B0604020202020204" pitchFamily="34" charset="0"/>
                <a:cs typeface="Arial" panose="020B0604020202020204" pitchFamily="34" charset="0"/>
              </a:rPr>
              <a:t>SBIG STL-11000M CCD Camera</a:t>
            </a:r>
          </a:p>
          <a:p>
            <a:pPr marL="654050" lvl="1" indent="0">
              <a:buNone/>
            </a:pPr>
            <a:r>
              <a:rPr lang="en-US" sz="2400" dirty="0" smtClean="0">
                <a:solidFill>
                  <a:schemeClr val="bg2">
                    <a:lumMod val="60000"/>
                    <a:lumOff val="40000"/>
                  </a:schemeClr>
                </a:solidFill>
                <a:latin typeface="Arial" panose="020B0604020202020204" pitchFamily="34" charset="0"/>
                <a:cs typeface="Arial" panose="020B0604020202020204" pitchFamily="34" charset="0"/>
              </a:rPr>
              <a:t>Two filter wheels</a:t>
            </a:r>
          </a:p>
          <a:p>
            <a:pPr marL="254000" indent="0">
              <a:buNone/>
            </a:pPr>
            <a:r>
              <a:rPr lang="en-US" dirty="0" smtClean="0">
                <a:latin typeface="Arial" panose="020B0604020202020204" pitchFamily="34" charset="0"/>
                <a:cs typeface="Arial" panose="020B0604020202020204" pitchFamily="34" charset="0"/>
              </a:rPr>
              <a:t>Plan</a:t>
            </a:r>
          </a:p>
          <a:p>
            <a:pPr marL="654050" lvl="1" indent="0">
              <a:buNone/>
            </a:pPr>
            <a:r>
              <a:rPr lang="en-US" sz="2400" dirty="0" smtClean="0">
                <a:solidFill>
                  <a:schemeClr val="bg2">
                    <a:lumMod val="60000"/>
                    <a:lumOff val="40000"/>
                  </a:schemeClr>
                </a:solidFill>
                <a:latin typeface="Arial" panose="020B0604020202020204" pitchFamily="34" charset="0"/>
                <a:cs typeface="Arial" panose="020B0604020202020204" pitchFamily="34" charset="0"/>
              </a:rPr>
              <a:t>Install on Watson </a:t>
            </a:r>
            <a:r>
              <a:rPr lang="en-US" sz="2400" dirty="0" smtClean="0">
                <a:solidFill>
                  <a:schemeClr val="bg2">
                    <a:lumMod val="60000"/>
                    <a:lumOff val="40000"/>
                  </a:schemeClr>
                </a:solidFill>
                <a:latin typeface="Arial" panose="020B0604020202020204" pitchFamily="34" charset="0"/>
                <a:cs typeface="Arial" panose="020B0604020202020204" pitchFamily="34" charset="0"/>
              </a:rPr>
              <a:t>Pier</a:t>
            </a:r>
            <a:endParaRPr lang="en-US" dirty="0"/>
          </a:p>
        </p:txBody>
      </p:sp>
    </p:spTree>
    <p:extLst>
      <p:ext uri="{BB962C8B-B14F-4D97-AF65-F5344CB8AC3E}">
        <p14:creationId xmlns:p14="http://schemas.microsoft.com/office/powerpoint/2010/main" val="75821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6880" y="822961"/>
            <a:ext cx="8229600" cy="5455920"/>
          </a:xfrm>
        </p:spPr>
        <p:txBody>
          <a:bodyPr/>
          <a:lstStyle/>
          <a:p>
            <a:pPr marL="254000" indent="0">
              <a:buNone/>
            </a:pPr>
            <a:r>
              <a:rPr lang="en-US" dirty="0" smtClean="0">
                <a:solidFill>
                  <a:schemeClr val="bg1"/>
                </a:solidFill>
                <a:latin typeface="Arial" panose="020B0604020202020204" pitchFamily="34" charset="0"/>
                <a:cs typeface="Arial" panose="020B0604020202020204" pitchFamily="34" charset="0"/>
              </a:rPr>
              <a:t>Select </a:t>
            </a:r>
            <a:r>
              <a:rPr lang="en-US" dirty="0" err="1" smtClean="0">
                <a:solidFill>
                  <a:schemeClr val="bg1"/>
                </a:solidFill>
                <a:latin typeface="Arial" panose="020B0604020202020204" pitchFamily="34" charset="0"/>
                <a:cs typeface="Arial" panose="020B0604020202020204" pitchFamily="34" charset="0"/>
              </a:rPr>
              <a:t>astrophotos</a:t>
            </a:r>
            <a:r>
              <a:rPr lang="en-US" dirty="0" smtClean="0">
                <a:solidFill>
                  <a:schemeClr val="bg1"/>
                </a:solidFill>
                <a:latin typeface="Arial" panose="020B0604020202020204" pitchFamily="34" charset="0"/>
                <a:cs typeface="Arial" panose="020B0604020202020204" pitchFamily="34" charset="0"/>
              </a:rPr>
              <a:t> by David </a:t>
            </a:r>
            <a:r>
              <a:rPr lang="en-US" dirty="0" err="1" smtClean="0">
                <a:solidFill>
                  <a:schemeClr val="bg1"/>
                </a:solidFill>
                <a:latin typeface="Arial" panose="020B0604020202020204" pitchFamily="34" charset="0"/>
                <a:cs typeface="Arial" panose="020B0604020202020204" pitchFamily="34" charset="0"/>
              </a:rPr>
              <a:t>Illig</a:t>
            </a:r>
            <a:r>
              <a:rPr lang="en-US" dirty="0" smtClean="0">
                <a:solidFill>
                  <a:schemeClr val="bg1"/>
                </a:solidFill>
                <a:latin typeface="Arial" panose="020B0604020202020204" pitchFamily="34" charset="0"/>
                <a:cs typeface="Arial" panose="020B0604020202020204" pitchFamily="34" charset="0"/>
              </a:rPr>
              <a:t> using the equipment that he has donated:</a:t>
            </a:r>
          </a:p>
          <a:p>
            <a:pPr marL="254000" indent="0">
              <a:buNone/>
            </a:pPr>
            <a:endParaRPr lang="en-US" sz="1600" dirty="0" smtClean="0">
              <a:solidFill>
                <a:schemeClr val="bg1"/>
              </a:solidFill>
              <a:latin typeface="Arial" panose="020B0604020202020204" pitchFamily="34" charset="0"/>
              <a:cs typeface="Arial" panose="020B0604020202020204" pitchFamily="34" charset="0"/>
            </a:endParaRPr>
          </a:p>
          <a:p>
            <a:pPr marL="1397000" lvl="1" indent="-742950">
              <a:buAutoNum type="arabicPeriod"/>
            </a:pPr>
            <a:r>
              <a:rPr lang="en-US" sz="2400" dirty="0" smtClean="0">
                <a:solidFill>
                  <a:schemeClr val="bg2">
                    <a:lumMod val="60000"/>
                    <a:lumOff val="40000"/>
                  </a:schemeClr>
                </a:solidFill>
                <a:latin typeface="Arial" panose="020B0604020202020204" pitchFamily="34" charset="0"/>
                <a:cs typeface="Arial" panose="020B0604020202020204" pitchFamily="34" charset="0"/>
              </a:rPr>
              <a:t>M37, the Triangulum Galaxy</a:t>
            </a:r>
          </a:p>
          <a:p>
            <a:pPr marL="1397000" lvl="1" indent="-742950">
              <a:buAutoNum type="arabicPeriod"/>
            </a:pPr>
            <a:r>
              <a:rPr lang="en-US" sz="2400" dirty="0" smtClean="0">
                <a:solidFill>
                  <a:schemeClr val="bg2">
                    <a:lumMod val="60000"/>
                    <a:lumOff val="40000"/>
                  </a:schemeClr>
                </a:solidFill>
                <a:latin typeface="Arial" panose="020B0604020202020204" pitchFamily="34" charset="0"/>
                <a:cs typeface="Arial" panose="020B0604020202020204" pitchFamily="34" charset="0"/>
              </a:rPr>
              <a:t>The Galaxies M81 and M82 in </a:t>
            </a:r>
            <a:r>
              <a:rPr lang="en-US" sz="2400" dirty="0" err="1" smtClean="0">
                <a:solidFill>
                  <a:schemeClr val="bg2">
                    <a:lumMod val="60000"/>
                    <a:lumOff val="40000"/>
                  </a:schemeClr>
                </a:solidFill>
                <a:latin typeface="Arial" panose="020B0604020202020204" pitchFamily="34" charset="0"/>
                <a:cs typeface="Arial" panose="020B0604020202020204" pitchFamily="34" charset="0"/>
              </a:rPr>
              <a:t>Ursa</a:t>
            </a:r>
            <a:r>
              <a:rPr lang="en-US" sz="2400" dirty="0" smtClean="0">
                <a:solidFill>
                  <a:schemeClr val="bg2">
                    <a:lumMod val="60000"/>
                    <a:lumOff val="40000"/>
                  </a:schemeClr>
                </a:solidFill>
                <a:latin typeface="Arial" panose="020B0604020202020204" pitchFamily="34" charset="0"/>
                <a:cs typeface="Arial" panose="020B0604020202020204" pitchFamily="34" charset="0"/>
              </a:rPr>
              <a:t> Major</a:t>
            </a:r>
          </a:p>
          <a:p>
            <a:pPr marL="1397000" lvl="1" indent="-742950">
              <a:buAutoNum type="arabicPeriod"/>
            </a:pPr>
            <a:r>
              <a:rPr lang="en-US" sz="2400" dirty="0" smtClean="0">
                <a:solidFill>
                  <a:schemeClr val="bg2">
                    <a:lumMod val="60000"/>
                    <a:lumOff val="40000"/>
                  </a:schemeClr>
                </a:solidFill>
                <a:latin typeface="Arial" panose="020B0604020202020204" pitchFamily="34" charset="0"/>
                <a:cs typeface="Arial" panose="020B0604020202020204" pitchFamily="34" charset="0"/>
              </a:rPr>
              <a:t>M104, the “Sombrero Galaxy” in Virgo</a:t>
            </a:r>
          </a:p>
          <a:p>
            <a:pPr marL="1397000" lvl="1" indent="-742950">
              <a:buAutoNum type="arabicPeriod"/>
            </a:pPr>
            <a:r>
              <a:rPr lang="it-IT" sz="2400" dirty="0">
                <a:solidFill>
                  <a:schemeClr val="bg2">
                    <a:lumMod val="60000"/>
                    <a:lumOff val="40000"/>
                  </a:schemeClr>
                </a:solidFill>
                <a:latin typeface="Arial" panose="020B0604020202020204" pitchFamily="34" charset="0"/>
                <a:cs typeface="Arial" panose="020B0604020202020204" pitchFamily="34" charset="0"/>
              </a:rPr>
              <a:t>The Gamma Cygni Nebula in Hydrogen Alpha</a:t>
            </a:r>
            <a:endParaRPr lang="en-US" sz="2400" dirty="0" smtClean="0">
              <a:solidFill>
                <a:schemeClr val="bg2">
                  <a:lumMod val="60000"/>
                  <a:lumOff val="40000"/>
                </a:schemeClr>
              </a:solidFill>
              <a:latin typeface="Arial" panose="020B0604020202020204" pitchFamily="34" charset="0"/>
              <a:cs typeface="Arial" panose="020B0604020202020204" pitchFamily="34" charset="0"/>
            </a:endParaRPr>
          </a:p>
          <a:p>
            <a:pPr marL="1397000" lvl="1" indent="-742950" algn="ctr">
              <a:buAutoNum type="arabicPeriod"/>
            </a:pPr>
            <a:endParaRPr lang="en-US" sz="1400" dirty="0" smtClean="0">
              <a:solidFill>
                <a:schemeClr val="bg2">
                  <a:lumMod val="60000"/>
                  <a:lumOff val="40000"/>
                </a:schemeClr>
              </a:solidFill>
              <a:latin typeface="Arial" panose="020B0604020202020204" pitchFamily="34" charset="0"/>
              <a:cs typeface="Arial" panose="020B0604020202020204" pitchFamily="34" charset="0"/>
            </a:endParaRPr>
          </a:p>
          <a:p>
            <a:pPr marL="254000" indent="0" algn="ctr">
              <a:buNone/>
            </a:pPr>
            <a:r>
              <a:rPr lang="en-US" sz="2800" dirty="0" smtClean="0">
                <a:solidFill>
                  <a:schemeClr val="bg1"/>
                </a:solidFill>
                <a:latin typeface="Arial" panose="020B0604020202020204" pitchFamily="34" charset="0"/>
                <a:cs typeface="Arial" panose="020B0604020202020204" pitchFamily="34" charset="0"/>
              </a:rPr>
              <a:t>http: www.primordial-light.com</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7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5</a:t>
            </a:fld>
            <a:endParaRPr lang="en-US" sz="1200">
              <a:solidFill>
                <a:schemeClr val="lt1"/>
              </a:solidFill>
              <a:latin typeface="Calibri"/>
              <a:ea typeface="Calibri"/>
              <a:cs typeface="Calibri"/>
              <a:sym typeface="Calibri"/>
            </a:endParaRPr>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7816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6</a:t>
            </a:fld>
            <a:endParaRPr lang="en-US" sz="1200">
              <a:solidFill>
                <a:schemeClr val="lt1"/>
              </a:solidFill>
              <a:latin typeface="Calibri"/>
              <a:ea typeface="Calibri"/>
              <a:cs typeface="Calibri"/>
              <a:sym typeface="Calibri"/>
            </a:endParaRPr>
          </a:p>
        </p:txBody>
      </p:sp>
      <p:pic>
        <p:nvPicPr>
          <p:cNvPr id="4" name="Picture 3"/>
          <p:cNvPicPr>
            <a:picLocks noChangeAspect="1"/>
          </p:cNvPicPr>
          <p:nvPr/>
        </p:nvPicPr>
        <p:blipFill>
          <a:blip r:embed="rId2"/>
          <a:stretch>
            <a:fillRect/>
          </a:stretch>
        </p:blipFill>
        <p:spPr>
          <a:xfrm>
            <a:off x="0" y="116086"/>
            <a:ext cx="9144000" cy="6625828"/>
          </a:xfrm>
          <a:prstGeom prst="rect">
            <a:avLst/>
          </a:prstGeom>
        </p:spPr>
      </p:pic>
    </p:spTree>
    <p:extLst>
      <p:ext uri="{BB962C8B-B14F-4D97-AF65-F5344CB8AC3E}">
        <p14:creationId xmlns:p14="http://schemas.microsoft.com/office/powerpoint/2010/main" val="2043479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7</a:t>
            </a:fld>
            <a:endParaRPr lang="en-US" sz="1200">
              <a:solidFill>
                <a:schemeClr val="lt1"/>
              </a:solidFill>
              <a:latin typeface="Calibri"/>
              <a:ea typeface="Calibri"/>
              <a:cs typeface="Calibri"/>
              <a:sym typeface="Calibri"/>
            </a:endParaRPr>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7242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8</a:t>
            </a:fld>
            <a:endParaRPr lang="en-US" sz="1200">
              <a:solidFill>
                <a:schemeClr val="lt1"/>
              </a:solidFill>
              <a:latin typeface="Calibri"/>
              <a:ea typeface="Calibri"/>
              <a:cs typeface="Calibri"/>
              <a:sym typeface="Calibri"/>
            </a:endParaRPr>
          </a:p>
        </p:txBody>
      </p:sp>
      <p:pic>
        <p:nvPicPr>
          <p:cNvPr id="4" name="Picture 3"/>
          <p:cNvPicPr>
            <a:picLocks noChangeAspect="1"/>
          </p:cNvPicPr>
          <p:nvPr/>
        </p:nvPicPr>
        <p:blipFill>
          <a:blip r:embed="rId2"/>
          <a:stretch>
            <a:fillRect/>
          </a:stretch>
        </p:blipFill>
        <p:spPr>
          <a:xfrm>
            <a:off x="0" y="379511"/>
            <a:ext cx="9144000" cy="6098977"/>
          </a:xfrm>
          <a:prstGeom prst="rect">
            <a:avLst/>
          </a:prstGeom>
        </p:spPr>
      </p:pic>
    </p:spTree>
    <p:extLst>
      <p:ext uri="{BB962C8B-B14F-4D97-AF65-F5344CB8AC3E}">
        <p14:creationId xmlns:p14="http://schemas.microsoft.com/office/powerpoint/2010/main" val="269926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275" y="187775"/>
            <a:ext cx="8229600" cy="1143000"/>
          </a:xfrm>
        </p:spPr>
        <p:txBody>
          <a:bodyPr/>
          <a:lstStyle/>
          <a:p>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Upcoming Events</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idx="1"/>
          </p:nvPr>
        </p:nvSpPr>
        <p:spPr>
          <a:xfrm>
            <a:off x="435555" y="1649907"/>
            <a:ext cx="8229600" cy="4242934"/>
          </a:xfrm>
        </p:spPr>
        <p:txBody>
          <a:bodyPr/>
          <a:lstStyle/>
          <a:p>
            <a:pPr marL="254000" indent="0" algn="ctr">
              <a:buNone/>
            </a:pPr>
            <a:r>
              <a:rPr lang="en-US" sz="2800" dirty="0" smtClean="0">
                <a:solidFill>
                  <a:srgbClr val="00B0F0"/>
                </a:solidFill>
              </a:rPr>
              <a:t>HAL Events – Alpha Ridge Park</a:t>
            </a:r>
          </a:p>
          <a:p>
            <a:pPr marL="254000" indent="0" algn="ctr">
              <a:buNone/>
            </a:pPr>
            <a:r>
              <a:rPr lang="en-US" sz="2800" dirty="0" smtClean="0"/>
              <a:t>May 19</a:t>
            </a:r>
            <a:r>
              <a:rPr lang="en-US" sz="2800" baseline="30000" dirty="0" smtClean="0"/>
              <a:t>th</a:t>
            </a:r>
            <a:r>
              <a:rPr lang="en-US" sz="2800" dirty="0" smtClean="0"/>
              <a:t> at 8:00 – Public Star Party</a:t>
            </a:r>
          </a:p>
          <a:p>
            <a:pPr marL="254000" indent="0" algn="ctr">
              <a:buNone/>
            </a:pPr>
            <a:r>
              <a:rPr lang="en-US" sz="2800" dirty="0" smtClean="0"/>
              <a:t>June 9</a:t>
            </a:r>
            <a:r>
              <a:rPr lang="en-US" sz="2800" baseline="30000" dirty="0" smtClean="0"/>
              <a:t>th</a:t>
            </a:r>
            <a:r>
              <a:rPr lang="en-US" sz="2800" dirty="0" smtClean="0"/>
              <a:t> at 8:30 – Members’ Star Party</a:t>
            </a:r>
          </a:p>
          <a:p>
            <a:pPr marL="254000" indent="0" algn="ctr">
              <a:buNone/>
            </a:pPr>
            <a:r>
              <a:rPr lang="en-US" sz="2800" dirty="0" smtClean="0"/>
              <a:t>June 16</a:t>
            </a:r>
            <a:r>
              <a:rPr lang="en-US" sz="2800" baseline="30000" dirty="0" smtClean="0"/>
              <a:t>th</a:t>
            </a:r>
            <a:r>
              <a:rPr lang="en-US" sz="2800" dirty="0" smtClean="0"/>
              <a:t> at 8:30 – Public Star Party</a:t>
            </a:r>
          </a:p>
          <a:p>
            <a:pPr marL="254000" indent="0" algn="ctr">
              <a:buNone/>
            </a:pPr>
            <a:endParaRPr lang="en-US" sz="2800" dirty="0"/>
          </a:p>
          <a:p>
            <a:pPr marL="254000" indent="0" algn="ctr">
              <a:buNone/>
            </a:pPr>
            <a:r>
              <a:rPr lang="en-US" sz="2800" dirty="0" smtClean="0">
                <a:solidFill>
                  <a:srgbClr val="00B0F0"/>
                </a:solidFill>
              </a:rPr>
              <a:t>Other Events</a:t>
            </a:r>
          </a:p>
          <a:p>
            <a:pPr marL="254000" indent="0" algn="ctr">
              <a:buNone/>
            </a:pPr>
            <a:r>
              <a:rPr lang="en-US" sz="2800" dirty="0" smtClean="0"/>
              <a:t>June 14</a:t>
            </a:r>
            <a:r>
              <a:rPr lang="en-US" sz="2800" baseline="30000" dirty="0" smtClean="0"/>
              <a:t>th</a:t>
            </a:r>
            <a:r>
              <a:rPr lang="en-US" sz="2800" dirty="0" smtClean="0"/>
              <a:t> to 17</a:t>
            </a:r>
            <a:r>
              <a:rPr lang="en-US" sz="2800" baseline="30000" dirty="0" smtClean="0"/>
              <a:t>th</a:t>
            </a:r>
            <a:r>
              <a:rPr lang="en-US" sz="2800" dirty="0" smtClean="0"/>
              <a:t> – Cherry Springs, PA Star Party </a:t>
            </a:r>
          </a:p>
        </p:txBody>
      </p:sp>
      <p:sp>
        <p:nvSpPr>
          <p:cNvPr id="3" name="Slide Number Placeholder 2"/>
          <p:cNvSpPr>
            <a:spLocks noGrp="1"/>
          </p:cNvSpPr>
          <p:nvPr>
            <p:ph type="sldNum" idx="4294967295"/>
          </p:nvPr>
        </p:nvSpPr>
        <p:spPr>
          <a:xfrm>
            <a:off x="7010400" y="6356350"/>
            <a:ext cx="2133600" cy="365125"/>
          </a:xfrm>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9</a:t>
            </a:fld>
            <a:endParaRPr lang="en-US"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37730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86341</TotalTime>
  <Words>460</Words>
  <Application>Microsoft Office PowerPoint</Application>
  <PresentationFormat>On-screen Show (4:3)</PresentationFormat>
  <Paragraphs>82</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Tahoma</vt:lpstr>
      <vt:lpstr>Calibri</vt:lpstr>
      <vt:lpstr>Arial Black</vt:lpstr>
      <vt:lpstr>Times New Roman</vt:lpstr>
      <vt:lpstr>Office Theme</vt:lpstr>
      <vt:lpstr>PowerPoint Presentation</vt:lpstr>
      <vt:lpstr>PowerPoint Presentation</vt:lpstr>
      <vt:lpstr>Observatory Report Director: Joel Goodman</vt:lpstr>
      <vt:lpstr>PowerPoint Presentation</vt:lpstr>
      <vt:lpstr>PowerPoint Presentation</vt:lpstr>
      <vt:lpstr>PowerPoint Presentation</vt:lpstr>
      <vt:lpstr>PowerPoint Presentation</vt:lpstr>
      <vt:lpstr>PowerPoint Presentation</vt:lpstr>
      <vt:lpstr>Upcoming Events</vt:lpstr>
      <vt:lpstr>Three Oppositions in 79 Days!</vt:lpstr>
      <vt:lpstr>Venus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Johnson</dc:creator>
  <cp:lastModifiedBy>Jim Johnson</cp:lastModifiedBy>
  <cp:revision>136</cp:revision>
  <dcterms:modified xsi:type="dcterms:W3CDTF">2018-05-17T20:37:30Z</dcterms:modified>
</cp:coreProperties>
</file>